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E7C7B"/>
    <a:srgbClr val="AF6B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063"/>
    <p:restoredTop sz="96327"/>
  </p:normalViewPr>
  <p:slideViewPr>
    <p:cSldViewPr snapToGrid="0" snapToObjects="1">
      <p:cViewPr varScale="1">
        <p:scale>
          <a:sx n="124" d="100"/>
          <a:sy n="124" d="100"/>
        </p:scale>
        <p:origin x="89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71B9A-78EC-294B-ADC5-1C07202044B8}"/>
              </a:ext>
            </a:extLst>
          </p:cNvPr>
          <p:cNvSpPr>
            <a:spLocks noGrp="1"/>
          </p:cNvSpPr>
          <p:nvPr>
            <p:ph type="ctrTitle"/>
          </p:nvPr>
        </p:nvSpPr>
        <p:spPr>
          <a:xfrm>
            <a:off x="1524000" y="1122363"/>
            <a:ext cx="9144000" cy="2387600"/>
          </a:xfrm>
        </p:spPr>
        <p:txBody>
          <a:bodyPr anchor="b"/>
          <a:lstStyle>
            <a:lvl1pPr algn="ctr">
              <a:defRPr sz="6000"/>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80F543CB-31B8-A140-87F5-7AD30AB009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0CB1AE4-DBA8-CA4D-B6E2-B1CCCBDF553C}"/>
              </a:ext>
            </a:extLst>
          </p:cNvPr>
          <p:cNvSpPr>
            <a:spLocks noGrp="1"/>
          </p:cNvSpPr>
          <p:nvPr>
            <p:ph type="dt" sz="half" idx="10"/>
          </p:nvPr>
        </p:nvSpPr>
        <p:spPr/>
        <p:txBody>
          <a:bodyPr/>
          <a:lstStyle/>
          <a:p>
            <a:fld id="{3B2ACFC0-8428-DB47-85F7-B639D97B6E2B}" type="datetimeFigureOut">
              <a:rPr lang="en-US" smtClean="0"/>
              <a:t>10/7/21</a:t>
            </a:fld>
            <a:endParaRPr lang="en-US"/>
          </a:p>
        </p:txBody>
      </p:sp>
      <p:sp>
        <p:nvSpPr>
          <p:cNvPr id="5" name="Footer Placeholder 4">
            <a:extLst>
              <a:ext uri="{FF2B5EF4-FFF2-40B4-BE49-F238E27FC236}">
                <a16:creationId xmlns:a16="http://schemas.microsoft.com/office/drawing/2014/main" id="{24971AD9-C8CF-C641-9496-257705D688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916374-D962-1E40-A732-2A4FE078BD4F}"/>
              </a:ext>
            </a:extLst>
          </p:cNvPr>
          <p:cNvSpPr>
            <a:spLocks noGrp="1"/>
          </p:cNvSpPr>
          <p:nvPr>
            <p:ph type="sldNum" sz="quarter" idx="12"/>
          </p:nvPr>
        </p:nvSpPr>
        <p:spPr/>
        <p:txBody>
          <a:bodyPr/>
          <a:lstStyle/>
          <a:p>
            <a:fld id="{EA89F646-51F9-6D4F-B43B-800EB8A5F32E}" type="slidenum">
              <a:rPr lang="en-US" smtClean="0"/>
              <a:t>‹#›</a:t>
            </a:fld>
            <a:endParaRPr lang="en-US"/>
          </a:p>
        </p:txBody>
      </p:sp>
    </p:spTree>
    <p:extLst>
      <p:ext uri="{BB962C8B-B14F-4D97-AF65-F5344CB8AC3E}">
        <p14:creationId xmlns:p14="http://schemas.microsoft.com/office/powerpoint/2010/main" val="1510962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EE3C0-1FA9-0747-9F40-F96544A9BE97}"/>
              </a:ext>
            </a:extLst>
          </p:cNvPr>
          <p:cNvSpPr>
            <a:spLocks noGrp="1"/>
          </p:cNvSpPr>
          <p:nvPr>
            <p:ph type="title"/>
          </p:nvPr>
        </p:nvSpPr>
        <p:spPr>
          <a:xfrm>
            <a:off x="430696" y="325368"/>
            <a:ext cx="10515600" cy="1325563"/>
          </a:xfrm>
        </p:spPr>
        <p:txBody>
          <a:bodyPr anchor="t">
            <a:normAutofit/>
          </a:bodyPr>
          <a:lstStyle>
            <a:lvl1pPr>
              <a:defRPr sz="4000" b="0" i="0">
                <a:solidFill>
                  <a:schemeClr val="tx2"/>
                </a:solidFill>
                <a:latin typeface="Arial Nova Light" panose="020B0304020202020204" pitchFamily="34" charset="0"/>
                <a:cs typeface="Arial Nova Light" panose="020B030402020202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1B1B0E3C-A0F3-F84B-A546-0072E52470A6}"/>
              </a:ext>
            </a:extLst>
          </p:cNvPr>
          <p:cNvSpPr>
            <a:spLocks noGrp="1"/>
          </p:cNvSpPr>
          <p:nvPr>
            <p:ph idx="1"/>
          </p:nvPr>
        </p:nvSpPr>
        <p:spPr>
          <a:xfrm>
            <a:off x="430695" y="1348547"/>
            <a:ext cx="10515600" cy="4351338"/>
          </a:xfrm>
        </p:spPr>
        <p:txBody>
          <a:bodyPr/>
          <a:lstStyle>
            <a:lvl1pPr>
              <a:defRPr b="0" i="0">
                <a:solidFill>
                  <a:schemeClr val="tx2"/>
                </a:solidFill>
                <a:latin typeface="Arial Nova Light" panose="020B0304020202020204" pitchFamily="34" charset="0"/>
                <a:cs typeface="Arial Nova Light" panose="020B0304020202020204" pitchFamily="34" charset="0"/>
              </a:defRPr>
            </a:lvl1pPr>
            <a:lvl2pPr>
              <a:defRPr b="0" i="0">
                <a:solidFill>
                  <a:schemeClr val="tx2"/>
                </a:solidFill>
                <a:latin typeface="Arial Nova Light" panose="020B0304020202020204" pitchFamily="34" charset="0"/>
                <a:cs typeface="Arial Nova Light" panose="020B0304020202020204" pitchFamily="34" charset="0"/>
              </a:defRPr>
            </a:lvl2pPr>
            <a:lvl3pPr>
              <a:defRPr b="0" i="0">
                <a:solidFill>
                  <a:schemeClr val="tx2"/>
                </a:solidFill>
                <a:latin typeface="Arial Nova Light" panose="020B0304020202020204" pitchFamily="34" charset="0"/>
                <a:cs typeface="Arial Nova Light" panose="020B0304020202020204" pitchFamily="34" charset="0"/>
              </a:defRPr>
            </a:lvl3pPr>
            <a:lvl4pPr>
              <a:defRPr b="0" i="0">
                <a:solidFill>
                  <a:schemeClr val="tx2"/>
                </a:solidFill>
                <a:latin typeface="Arial Nova Light" panose="020B0304020202020204" pitchFamily="34" charset="0"/>
                <a:cs typeface="Arial Nova Light" panose="020B0304020202020204" pitchFamily="34" charset="0"/>
              </a:defRPr>
            </a:lvl4pPr>
            <a:lvl5pPr>
              <a:defRPr b="0" i="0">
                <a:solidFill>
                  <a:schemeClr val="tx2"/>
                </a:solidFill>
                <a:latin typeface="Arial Nova Light" panose="020B0304020202020204" pitchFamily="34" charset="0"/>
                <a:cs typeface="Arial Nova Light" panose="020B03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14FC3955-C161-B042-A6DC-BBE4B01EDF2D}"/>
              </a:ext>
            </a:extLst>
          </p:cNvPr>
          <p:cNvSpPr>
            <a:spLocks noGrp="1"/>
          </p:cNvSpPr>
          <p:nvPr>
            <p:ph type="dt" sz="half" idx="10"/>
          </p:nvPr>
        </p:nvSpPr>
        <p:spPr/>
        <p:txBody>
          <a:bodyPr/>
          <a:lstStyle/>
          <a:p>
            <a:fld id="{3B2ACFC0-8428-DB47-85F7-B639D97B6E2B}" type="datetimeFigureOut">
              <a:rPr lang="en-US" smtClean="0"/>
              <a:t>10/7/21</a:t>
            </a:fld>
            <a:endParaRPr lang="en-US"/>
          </a:p>
        </p:txBody>
      </p:sp>
      <p:sp>
        <p:nvSpPr>
          <p:cNvPr id="5" name="Footer Placeholder 4">
            <a:extLst>
              <a:ext uri="{FF2B5EF4-FFF2-40B4-BE49-F238E27FC236}">
                <a16:creationId xmlns:a16="http://schemas.microsoft.com/office/drawing/2014/main" id="{0E8ACECC-C422-EC41-9CA9-9467B5F086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50DC23-AF04-AC4C-878C-20D2355DF950}"/>
              </a:ext>
            </a:extLst>
          </p:cNvPr>
          <p:cNvSpPr>
            <a:spLocks noGrp="1"/>
          </p:cNvSpPr>
          <p:nvPr>
            <p:ph type="sldNum" sz="quarter" idx="12"/>
          </p:nvPr>
        </p:nvSpPr>
        <p:spPr/>
        <p:txBody>
          <a:bodyPr/>
          <a:lstStyle/>
          <a:p>
            <a:fld id="{EA89F646-51F9-6D4F-B43B-800EB8A5F32E}" type="slidenum">
              <a:rPr lang="en-US" smtClean="0"/>
              <a:t>‹#›</a:t>
            </a:fld>
            <a:endParaRPr lang="en-US"/>
          </a:p>
        </p:txBody>
      </p:sp>
    </p:spTree>
    <p:extLst>
      <p:ext uri="{BB962C8B-B14F-4D97-AF65-F5344CB8AC3E}">
        <p14:creationId xmlns:p14="http://schemas.microsoft.com/office/powerpoint/2010/main" val="7203464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sunburst chart&#10;&#10;Description automatically generated">
            <a:extLst>
              <a:ext uri="{FF2B5EF4-FFF2-40B4-BE49-F238E27FC236}">
                <a16:creationId xmlns:a16="http://schemas.microsoft.com/office/drawing/2014/main" id="{B8C694B2-427E-0843-AD6A-EFF3F1AA9B1F}"/>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D9C6223F-160E-084D-AAA4-DBC33B3F60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0A5B54A-B481-C040-B7BA-549198B76C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748FA53-F4C1-2849-A73A-89A9AA7A87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2ACFC0-8428-DB47-85F7-B639D97B6E2B}" type="datetimeFigureOut">
              <a:rPr lang="en-US" smtClean="0"/>
              <a:t>10/7/21</a:t>
            </a:fld>
            <a:endParaRPr lang="en-US"/>
          </a:p>
        </p:txBody>
      </p:sp>
      <p:sp>
        <p:nvSpPr>
          <p:cNvPr id="5" name="Footer Placeholder 4">
            <a:extLst>
              <a:ext uri="{FF2B5EF4-FFF2-40B4-BE49-F238E27FC236}">
                <a16:creationId xmlns:a16="http://schemas.microsoft.com/office/drawing/2014/main" id="{9CCCDAE6-7033-4C43-A956-59B05CEB54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3C5FD41-8CEB-AB41-BC18-EBCCAB040B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89F646-51F9-6D4F-B43B-800EB8A5F32E}" type="slidenum">
              <a:rPr lang="en-US" smtClean="0"/>
              <a:t>‹#›</a:t>
            </a:fld>
            <a:endParaRPr lang="en-US"/>
          </a:p>
        </p:txBody>
      </p:sp>
    </p:spTree>
    <p:extLst>
      <p:ext uri="{BB962C8B-B14F-4D97-AF65-F5344CB8AC3E}">
        <p14:creationId xmlns:p14="http://schemas.microsoft.com/office/powerpoint/2010/main" val="990580684"/>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oup of people standing next to a large geyser&#10;&#10;Description automatically generated with medium confidence">
            <a:extLst>
              <a:ext uri="{FF2B5EF4-FFF2-40B4-BE49-F238E27FC236}">
                <a16:creationId xmlns:a16="http://schemas.microsoft.com/office/drawing/2014/main" id="{2DF54DC6-D9DE-104B-A94F-DEC8DCA6987C}"/>
              </a:ext>
            </a:extLst>
          </p:cNvPr>
          <p:cNvPicPr>
            <a:picLocks noChangeAspect="1"/>
          </p:cNvPicPr>
          <p:nvPr/>
        </p:nvPicPr>
        <p:blipFill rotWithShape="1">
          <a:blip r:embed="rId2"/>
          <a:srcRect t="6402" r="48"/>
          <a:stretch/>
        </p:blipFill>
        <p:spPr>
          <a:xfrm>
            <a:off x="0" y="0"/>
            <a:ext cx="12191999" cy="6858000"/>
          </a:xfrm>
          <a:prstGeom prst="rect">
            <a:avLst/>
          </a:prstGeom>
        </p:spPr>
      </p:pic>
      <p:pic>
        <p:nvPicPr>
          <p:cNvPr id="19" name="Picture 18" descr="Icon&#10;&#10;Description automatically generated">
            <a:extLst>
              <a:ext uri="{FF2B5EF4-FFF2-40B4-BE49-F238E27FC236}">
                <a16:creationId xmlns:a16="http://schemas.microsoft.com/office/drawing/2014/main" id="{59222EF4-F237-D34B-938F-E3A6D5650828}"/>
              </a:ext>
            </a:extLst>
          </p:cNvPr>
          <p:cNvPicPr>
            <a:picLocks noChangeAspect="1"/>
          </p:cNvPicPr>
          <p:nvPr/>
        </p:nvPicPr>
        <p:blipFill>
          <a:blip r:embed="rId3"/>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6944FEE4-22C1-CB4A-8C9B-64A002A2185D}"/>
              </a:ext>
            </a:extLst>
          </p:cNvPr>
          <p:cNvSpPr txBox="1"/>
          <p:nvPr/>
        </p:nvSpPr>
        <p:spPr>
          <a:xfrm>
            <a:off x="202251" y="270749"/>
            <a:ext cx="7195142" cy="815608"/>
          </a:xfrm>
          <a:prstGeom prst="rect">
            <a:avLst/>
          </a:prstGeom>
          <a:noFill/>
        </p:spPr>
        <p:txBody>
          <a:bodyPr wrap="square" rtlCol="0">
            <a:spAutoFit/>
          </a:bodyPr>
          <a:lstStyle/>
          <a:p>
            <a:pPr>
              <a:spcAft>
                <a:spcPts val="600"/>
              </a:spcAft>
            </a:pPr>
            <a:r>
              <a:rPr lang="en-GB" sz="2400" dirty="0">
                <a:solidFill>
                  <a:schemeClr val="bg1"/>
                </a:solidFill>
                <a:latin typeface="Arial" panose="020B0604020202020204" pitchFamily="34" charset="0"/>
                <a:cs typeface="Arial" panose="020B0604020202020204" pitchFamily="34" charset="0"/>
              </a:rPr>
              <a:t>THE CHALLENGE OF NATURAL HAZARDS</a:t>
            </a:r>
          </a:p>
          <a:p>
            <a:pPr>
              <a:spcAft>
                <a:spcPts val="600"/>
              </a:spcAft>
            </a:pPr>
            <a:r>
              <a:rPr lang="en-GB" dirty="0">
                <a:solidFill>
                  <a:schemeClr val="bg1"/>
                </a:solidFill>
                <a:latin typeface="Arial" panose="020B0604020202020204" pitchFamily="34" charset="0"/>
                <a:cs typeface="Arial" panose="020B0604020202020204" pitchFamily="34" charset="0"/>
              </a:rPr>
              <a:t>Tectonics and Resources - Geysers</a:t>
            </a:r>
          </a:p>
        </p:txBody>
      </p:sp>
      <p:pic>
        <p:nvPicPr>
          <p:cNvPr id="9" name="Picture 8">
            <a:extLst>
              <a:ext uri="{FF2B5EF4-FFF2-40B4-BE49-F238E27FC236}">
                <a16:creationId xmlns:a16="http://schemas.microsoft.com/office/drawing/2014/main" id="{F84A3D1D-6DF9-A84F-84A1-AD2D5100CB82}"/>
              </a:ext>
            </a:extLst>
          </p:cNvPr>
          <p:cNvPicPr>
            <a:picLocks noChangeAspect="1"/>
          </p:cNvPicPr>
          <p:nvPr/>
        </p:nvPicPr>
        <p:blipFill>
          <a:blip r:embed="rId4"/>
          <a:stretch>
            <a:fillRect/>
          </a:stretch>
        </p:blipFill>
        <p:spPr>
          <a:xfrm>
            <a:off x="11034445" y="174518"/>
            <a:ext cx="936304" cy="685879"/>
          </a:xfrm>
          <a:prstGeom prst="rect">
            <a:avLst/>
          </a:prstGeom>
        </p:spPr>
      </p:pic>
      <p:sp>
        <p:nvSpPr>
          <p:cNvPr id="10" name="TextBox 9">
            <a:extLst>
              <a:ext uri="{FF2B5EF4-FFF2-40B4-BE49-F238E27FC236}">
                <a16:creationId xmlns:a16="http://schemas.microsoft.com/office/drawing/2014/main" id="{0545B10D-6A8B-494B-A624-6FE7D9062B87}"/>
              </a:ext>
            </a:extLst>
          </p:cNvPr>
          <p:cNvSpPr txBox="1"/>
          <p:nvPr/>
        </p:nvSpPr>
        <p:spPr>
          <a:xfrm>
            <a:off x="427496" y="2164212"/>
            <a:ext cx="2968979" cy="861774"/>
          </a:xfrm>
          <a:prstGeom prst="rect">
            <a:avLst/>
          </a:prstGeom>
          <a:solidFill>
            <a:schemeClr val="bg1">
              <a:alpha val="85000"/>
            </a:schemeClr>
          </a:solidFill>
          <a:ln w="19050">
            <a:solidFill>
              <a:schemeClr val="accent1"/>
            </a:solidFill>
          </a:ln>
        </p:spPr>
        <p:txBody>
          <a:bodyPr wrap="square" rtlCol="0">
            <a:spAutoFit/>
          </a:bodyPr>
          <a:lstStyle/>
          <a:p>
            <a:r>
              <a:rPr lang="en-GB" sz="1000" b="1" dirty="0">
                <a:latin typeface="Arial" panose="020B0604020202020204" pitchFamily="34" charset="0"/>
                <a:cs typeface="Arial" panose="020B0604020202020204" pitchFamily="34" charset="0"/>
              </a:rPr>
              <a:t>What is a geyser?</a:t>
            </a:r>
          </a:p>
          <a:p>
            <a:r>
              <a:rPr lang="en-GB" sz="1000" b="0" i="0">
                <a:solidFill>
                  <a:schemeClr val="tx2"/>
                </a:solidFill>
                <a:effectLst/>
                <a:latin typeface="Arial" panose="020B0604020202020204" pitchFamily="34" charset="0"/>
                <a:cs typeface="Arial" panose="020B0604020202020204" pitchFamily="34" charset="0"/>
              </a:rPr>
              <a:t>A geyser </a:t>
            </a:r>
            <a:r>
              <a:rPr lang="en-GB" sz="1000" b="0" i="0" dirty="0">
                <a:solidFill>
                  <a:schemeClr val="tx2"/>
                </a:solidFill>
                <a:effectLst/>
                <a:latin typeface="Arial" panose="020B0604020202020204" pitchFamily="34" charset="0"/>
                <a:cs typeface="Arial" panose="020B0604020202020204" pitchFamily="34" charset="0"/>
              </a:rPr>
              <a:t>is a hot spring that spouts jets of steam and hot water into the air. The term geyser comes from the Icelandic word </a:t>
            </a:r>
            <a:r>
              <a:rPr lang="en-GB" sz="1000" b="1" i="0" dirty="0" err="1">
                <a:solidFill>
                  <a:schemeClr val="tx2"/>
                </a:solidFill>
                <a:effectLst/>
                <a:latin typeface="Arial" panose="020B0604020202020204" pitchFamily="34" charset="0"/>
                <a:cs typeface="Arial" panose="020B0604020202020204" pitchFamily="34" charset="0"/>
              </a:rPr>
              <a:t>geysir</a:t>
            </a:r>
            <a:r>
              <a:rPr lang="en-GB" sz="1000" b="1" i="0" dirty="0">
                <a:solidFill>
                  <a:schemeClr val="tx2"/>
                </a:solidFill>
                <a:effectLst/>
                <a:latin typeface="Arial" panose="020B0604020202020204" pitchFamily="34" charset="0"/>
                <a:cs typeface="Arial" panose="020B0604020202020204" pitchFamily="34" charset="0"/>
              </a:rPr>
              <a:t>, </a:t>
            </a:r>
            <a:r>
              <a:rPr lang="en-GB" sz="1000" b="0" i="0" dirty="0">
                <a:solidFill>
                  <a:schemeClr val="tx2"/>
                </a:solidFill>
                <a:effectLst/>
                <a:latin typeface="Arial" panose="020B0604020202020204" pitchFamily="34" charset="0"/>
                <a:cs typeface="Arial" panose="020B0604020202020204" pitchFamily="34" charset="0"/>
              </a:rPr>
              <a:t>meaning ‘to gush’.</a:t>
            </a:r>
            <a:endParaRPr lang="en-GB" sz="10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E2939CC9-BE3D-B443-9D27-3D5CDEC8E161}"/>
              </a:ext>
            </a:extLst>
          </p:cNvPr>
          <p:cNvSpPr txBox="1"/>
          <p:nvPr/>
        </p:nvSpPr>
        <p:spPr>
          <a:xfrm>
            <a:off x="4630069" y="2164212"/>
            <a:ext cx="2968979" cy="1015663"/>
          </a:xfrm>
          <a:prstGeom prst="rect">
            <a:avLst/>
          </a:prstGeom>
          <a:solidFill>
            <a:schemeClr val="bg1">
              <a:alpha val="85000"/>
            </a:schemeClr>
          </a:solidFill>
          <a:ln w="19050">
            <a:solidFill>
              <a:schemeClr val="accent1"/>
            </a:solidFill>
          </a:ln>
          <a:effectLst>
            <a:reflection stA="0" endPos="65000" dir="5400000" sy="-100000" algn="bl" rotWithShape="0"/>
            <a:softEdge rad="0"/>
          </a:effectLst>
        </p:spPr>
        <p:txBody>
          <a:bodyPr wrap="square" rtlCol="0">
            <a:spAutoFit/>
          </a:bodyPr>
          <a:lstStyle/>
          <a:p>
            <a:r>
              <a:rPr lang="en-GB" sz="1000" b="1" dirty="0">
                <a:latin typeface="Arial" panose="020B0604020202020204" pitchFamily="34" charset="0"/>
                <a:cs typeface="Arial" panose="020B0604020202020204" pitchFamily="34" charset="0"/>
              </a:rPr>
              <a:t>What is a magma plume?</a:t>
            </a:r>
          </a:p>
          <a:p>
            <a:r>
              <a:rPr lang="en-GB" sz="1000" dirty="0">
                <a:solidFill>
                  <a:schemeClr val="tx2"/>
                </a:solidFill>
                <a:latin typeface="Arial" panose="020B0604020202020204" pitchFamily="34" charset="0"/>
                <a:cs typeface="Arial" panose="020B0604020202020204" pitchFamily="34" charset="0"/>
              </a:rPr>
              <a:t>A mantle plume is an upwelling of hot rock within the Earth's mantle. The mantle plume in Iceland is approximately 2,880 km in depth. The heat from the plume causes rocks in the lower lithosphere to melt. </a:t>
            </a:r>
            <a:endParaRPr lang="en-GB" sz="10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F654437-E956-9A4B-9536-C5CDABA41FEB}"/>
              </a:ext>
            </a:extLst>
          </p:cNvPr>
          <p:cNvSpPr txBox="1"/>
          <p:nvPr/>
        </p:nvSpPr>
        <p:spPr>
          <a:xfrm>
            <a:off x="8870765" y="1320842"/>
            <a:ext cx="2968979" cy="1015663"/>
          </a:xfrm>
          <a:prstGeom prst="rect">
            <a:avLst/>
          </a:prstGeom>
          <a:solidFill>
            <a:schemeClr val="bg1">
              <a:alpha val="85000"/>
            </a:schemeClr>
          </a:solidFill>
          <a:ln w="19050" cmpd="sng">
            <a:solidFill>
              <a:schemeClr val="accent1"/>
            </a:solidFill>
            <a:extLst>
              <a:ext uri="{C807C97D-BFC1-408E-A445-0C87EB9F89A2}">
                <ask:lineSketchStyleProps xmlns:ask="http://schemas.microsoft.com/office/drawing/2018/sketchyshapes" sd="1219033472">
                  <a:custGeom>
                    <a:avLst/>
                    <a:gdLst>
                      <a:gd name="connsiteX0" fmla="*/ 0 w 2968979"/>
                      <a:gd name="connsiteY0" fmla="*/ 0 h 1169551"/>
                      <a:gd name="connsiteX1" fmla="*/ 2968979 w 2968979"/>
                      <a:gd name="connsiteY1" fmla="*/ 0 h 1169551"/>
                      <a:gd name="connsiteX2" fmla="*/ 2968979 w 2968979"/>
                      <a:gd name="connsiteY2" fmla="*/ 1169551 h 1169551"/>
                      <a:gd name="connsiteX3" fmla="*/ 0 w 2968979"/>
                      <a:gd name="connsiteY3" fmla="*/ 1169551 h 1169551"/>
                      <a:gd name="connsiteX4" fmla="*/ 0 w 2968979"/>
                      <a:gd name="connsiteY4" fmla="*/ 0 h 116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8979" h="1169551" fill="none" extrusionOk="0">
                        <a:moveTo>
                          <a:pt x="0" y="0"/>
                        </a:moveTo>
                        <a:cubicBezTo>
                          <a:pt x="994800" y="-49533"/>
                          <a:pt x="2504001" y="-14809"/>
                          <a:pt x="2968979" y="0"/>
                        </a:cubicBezTo>
                        <a:cubicBezTo>
                          <a:pt x="3041167" y="204995"/>
                          <a:pt x="3046174" y="905604"/>
                          <a:pt x="2968979" y="1169551"/>
                        </a:cubicBezTo>
                        <a:cubicBezTo>
                          <a:pt x="1892456" y="1121320"/>
                          <a:pt x="694297" y="1254006"/>
                          <a:pt x="0" y="1169551"/>
                        </a:cubicBezTo>
                        <a:cubicBezTo>
                          <a:pt x="-27932" y="632226"/>
                          <a:pt x="33708" y="503537"/>
                          <a:pt x="0" y="0"/>
                        </a:cubicBezTo>
                        <a:close/>
                      </a:path>
                      <a:path w="2968979" h="1169551" stroke="0" extrusionOk="0">
                        <a:moveTo>
                          <a:pt x="0" y="0"/>
                        </a:moveTo>
                        <a:cubicBezTo>
                          <a:pt x="1354475" y="118645"/>
                          <a:pt x="1800889" y="116012"/>
                          <a:pt x="2968979" y="0"/>
                        </a:cubicBezTo>
                        <a:cubicBezTo>
                          <a:pt x="3039618" y="408482"/>
                          <a:pt x="3015950" y="614300"/>
                          <a:pt x="2968979" y="1169551"/>
                        </a:cubicBezTo>
                        <a:cubicBezTo>
                          <a:pt x="2329345" y="1304151"/>
                          <a:pt x="663719" y="1012355"/>
                          <a:pt x="0" y="1169551"/>
                        </a:cubicBezTo>
                        <a:cubicBezTo>
                          <a:pt x="58594" y="645650"/>
                          <a:pt x="43718" y="237135"/>
                          <a:pt x="0" y="0"/>
                        </a:cubicBezTo>
                        <a:close/>
                      </a:path>
                    </a:pathLst>
                  </a:custGeom>
                  <ask:type>
                    <ask:lineSketchNone/>
                  </ask:type>
                </ask:lineSketchStyleProps>
              </a:ext>
            </a:extLst>
          </a:ln>
        </p:spPr>
        <p:txBody>
          <a:bodyPr wrap="square" rtlCol="0">
            <a:spAutoFit/>
          </a:bodyPr>
          <a:lstStyle/>
          <a:p>
            <a:r>
              <a:rPr lang="en-GB" sz="1000" b="1" dirty="0">
                <a:latin typeface="Arial" panose="020B0604020202020204" pitchFamily="34" charset="0"/>
                <a:cs typeface="Arial" panose="020B0604020202020204" pitchFamily="34" charset="0"/>
              </a:rPr>
              <a:t>Describe the two types of geysers.</a:t>
            </a:r>
          </a:p>
          <a:p>
            <a:r>
              <a:rPr lang="en-GB" sz="1000" dirty="0">
                <a:solidFill>
                  <a:schemeClr val="tx2"/>
                </a:solidFill>
                <a:latin typeface="Arial" panose="020B0604020202020204" pitchFamily="34" charset="0"/>
                <a:cs typeface="Arial" panose="020B0604020202020204" pitchFamily="34" charset="0"/>
              </a:rPr>
              <a:t>Fountain geysers erupt from pools of water, typically violent bursts of water and steam.</a:t>
            </a:r>
          </a:p>
          <a:p>
            <a:r>
              <a:rPr lang="en-GB" sz="1000" dirty="0">
                <a:solidFill>
                  <a:schemeClr val="tx2"/>
                </a:solidFill>
                <a:latin typeface="Arial" panose="020B0604020202020204" pitchFamily="34" charset="0"/>
                <a:cs typeface="Arial" panose="020B0604020202020204" pitchFamily="34" charset="0"/>
              </a:rPr>
              <a:t>Cone geysers erupt from cones or mounds of siliceous sinter, these normally have steady jets that last a few seconds to several minutes.</a:t>
            </a:r>
          </a:p>
        </p:txBody>
      </p:sp>
      <p:sp>
        <p:nvSpPr>
          <p:cNvPr id="13" name="TextBox 12">
            <a:extLst>
              <a:ext uri="{FF2B5EF4-FFF2-40B4-BE49-F238E27FC236}">
                <a16:creationId xmlns:a16="http://schemas.microsoft.com/office/drawing/2014/main" id="{83ECFD3E-B242-9244-97C7-93C68BC8D5C8}"/>
              </a:ext>
            </a:extLst>
          </p:cNvPr>
          <p:cNvSpPr txBox="1"/>
          <p:nvPr/>
        </p:nvSpPr>
        <p:spPr>
          <a:xfrm>
            <a:off x="8870764" y="2878788"/>
            <a:ext cx="2968979" cy="3631763"/>
          </a:xfrm>
          <a:prstGeom prst="rect">
            <a:avLst/>
          </a:prstGeom>
          <a:solidFill>
            <a:schemeClr val="bg1">
              <a:alpha val="85000"/>
            </a:schemeClr>
          </a:solidFill>
          <a:ln w="19050">
            <a:solidFill>
              <a:schemeClr val="accent1"/>
            </a:solidFill>
          </a:ln>
        </p:spPr>
        <p:txBody>
          <a:bodyPr wrap="square" rtlCol="0">
            <a:spAutoFit/>
          </a:bodyPr>
          <a:lstStyle/>
          <a:p>
            <a:r>
              <a:rPr lang="en-GB" sz="1000" b="1" dirty="0">
                <a:latin typeface="Arial" panose="020B0604020202020204" pitchFamily="34" charset="0"/>
                <a:cs typeface="Arial" panose="020B0604020202020204" pitchFamily="34" charset="0"/>
              </a:rPr>
              <a:t>Draw a labelled field sketch of a geyser.</a:t>
            </a: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6045991C-FB7B-0E41-8372-850AF529EBC2}"/>
              </a:ext>
            </a:extLst>
          </p:cNvPr>
          <p:cNvSpPr txBox="1"/>
          <p:nvPr/>
        </p:nvSpPr>
        <p:spPr>
          <a:xfrm>
            <a:off x="4630069" y="5501799"/>
            <a:ext cx="2968979" cy="1015663"/>
          </a:xfrm>
          <a:prstGeom prst="rect">
            <a:avLst/>
          </a:prstGeom>
          <a:solidFill>
            <a:schemeClr val="bg1">
              <a:alpha val="85000"/>
            </a:schemeClr>
          </a:solidFill>
          <a:ln w="19050">
            <a:solidFill>
              <a:schemeClr val="accent1"/>
            </a:solidFill>
          </a:ln>
        </p:spPr>
        <p:txBody>
          <a:bodyPr wrap="square" rtlCol="0">
            <a:spAutoFit/>
          </a:bodyPr>
          <a:lstStyle/>
          <a:p>
            <a:r>
              <a:rPr lang="en-GB" sz="1000" b="1" dirty="0">
                <a:latin typeface="Arial" panose="020B0604020202020204" pitchFamily="34" charset="0"/>
                <a:cs typeface="Arial" panose="020B0604020202020204" pitchFamily="34" charset="0"/>
              </a:rPr>
              <a:t>Identify the possible positive impacts of tourism visiting the </a:t>
            </a:r>
            <a:r>
              <a:rPr lang="en-GB" sz="1000" b="1">
                <a:latin typeface="Arial" panose="020B0604020202020204" pitchFamily="34" charset="0"/>
                <a:cs typeface="Arial" panose="020B0604020202020204" pitchFamily="34" charset="0"/>
              </a:rPr>
              <a:t>geothermal park</a:t>
            </a:r>
            <a:r>
              <a:rPr lang="en-GB" sz="1000" b="1" dirty="0">
                <a:latin typeface="Arial" panose="020B0604020202020204" pitchFamily="34" charset="0"/>
                <a:cs typeface="Arial" panose="020B0604020202020204" pitchFamily="34" charset="0"/>
              </a:rPr>
              <a:t>.</a:t>
            </a:r>
          </a:p>
          <a:p>
            <a:r>
              <a:rPr lang="en-GB" sz="1000" dirty="0">
                <a:solidFill>
                  <a:schemeClr val="tx2"/>
                </a:solidFill>
                <a:latin typeface="Arial" panose="020B0604020202020204" pitchFamily="34" charset="0"/>
                <a:cs typeface="Arial" panose="020B0604020202020204" pitchFamily="34" charset="0"/>
              </a:rPr>
              <a:t>Jobs, Education, Knowledge</a:t>
            </a:r>
          </a:p>
          <a:p>
            <a:r>
              <a:rPr lang="en-GB" sz="1000" dirty="0">
                <a:solidFill>
                  <a:schemeClr val="tx2"/>
                </a:solidFill>
                <a:latin typeface="Arial" panose="020B0604020202020204" pitchFamily="34" charset="0"/>
                <a:cs typeface="Arial" panose="020B0604020202020204" pitchFamily="34" charset="0"/>
              </a:rPr>
              <a:t>Investment in infrastructure</a:t>
            </a:r>
          </a:p>
          <a:p>
            <a:r>
              <a:rPr lang="en-GB" sz="1000" dirty="0">
                <a:solidFill>
                  <a:schemeClr val="tx2"/>
                </a:solidFill>
                <a:latin typeface="Arial" panose="020B0604020202020204" pitchFamily="34" charset="0"/>
                <a:cs typeface="Arial" panose="020B0604020202020204" pitchFamily="34" charset="0"/>
              </a:rPr>
              <a:t>Multiplier effect</a:t>
            </a:r>
          </a:p>
          <a:p>
            <a:r>
              <a:rPr lang="en-GB" sz="1000" dirty="0">
                <a:solidFill>
                  <a:schemeClr val="tx2"/>
                </a:solidFill>
                <a:latin typeface="Arial" panose="020B0604020202020204" pitchFamily="34" charset="0"/>
                <a:cs typeface="Arial" panose="020B0604020202020204" pitchFamily="34" charset="0"/>
              </a:rPr>
              <a:t>Investment from TNCs</a:t>
            </a:r>
            <a:endParaRPr lang="en-GB" sz="10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515DF16D-0F82-8840-BAA0-766686DDBB49}"/>
              </a:ext>
            </a:extLst>
          </p:cNvPr>
          <p:cNvSpPr txBox="1"/>
          <p:nvPr/>
        </p:nvSpPr>
        <p:spPr>
          <a:xfrm>
            <a:off x="406946" y="3418823"/>
            <a:ext cx="2968979" cy="1169551"/>
          </a:xfrm>
          <a:prstGeom prst="rect">
            <a:avLst/>
          </a:prstGeom>
          <a:solidFill>
            <a:schemeClr val="bg1">
              <a:alpha val="85000"/>
            </a:schemeClr>
          </a:solidFill>
          <a:ln w="19050">
            <a:solidFill>
              <a:schemeClr val="accent1"/>
            </a:solidFill>
          </a:ln>
        </p:spPr>
        <p:txBody>
          <a:bodyPr wrap="square" rtlCol="0">
            <a:spAutoFit/>
          </a:bodyPr>
          <a:lstStyle/>
          <a:p>
            <a:r>
              <a:rPr lang="en-GB" sz="1000" b="1" dirty="0">
                <a:latin typeface="Arial" panose="020B0604020202020204" pitchFamily="34" charset="0"/>
                <a:cs typeface="Arial" panose="020B0604020202020204" pitchFamily="34" charset="0"/>
              </a:rPr>
              <a:t>How are geysers created?</a:t>
            </a:r>
          </a:p>
          <a:p>
            <a:r>
              <a:rPr lang="en-GB" sz="1000" b="0" i="0" dirty="0">
                <a:solidFill>
                  <a:schemeClr val="tx2"/>
                </a:solidFill>
                <a:effectLst/>
                <a:latin typeface="Arial" panose="020B0604020202020204" pitchFamily="34" charset="0"/>
                <a:cs typeface="Arial" panose="020B0604020202020204" pitchFamily="34" charset="0"/>
              </a:rPr>
              <a:t>Geysers are made from holes in the Earth's surface that runs deep into the </a:t>
            </a:r>
            <a:r>
              <a:rPr lang="en-GB" sz="1000" b="0" i="0" u="none" strike="noStrike" dirty="0">
                <a:solidFill>
                  <a:schemeClr val="tx2"/>
                </a:solidFill>
                <a:effectLst/>
                <a:latin typeface="Arial" panose="020B0604020202020204" pitchFamily="34" charset="0"/>
                <a:cs typeface="Arial" panose="020B0604020202020204" pitchFamily="34" charset="0"/>
              </a:rPr>
              <a:t>crust</a:t>
            </a:r>
            <a:r>
              <a:rPr lang="en-GB" sz="1000" b="0" i="0" dirty="0">
                <a:solidFill>
                  <a:schemeClr val="tx2"/>
                </a:solidFill>
                <a:effectLst/>
                <a:latin typeface="Arial" panose="020B0604020202020204" pitchFamily="34" charset="0"/>
                <a:cs typeface="Arial" panose="020B0604020202020204" pitchFamily="34" charset="0"/>
              </a:rPr>
              <a:t>. The hole fills with water. </a:t>
            </a:r>
            <a:r>
              <a:rPr lang="en-GB" sz="1000" dirty="0">
                <a:solidFill>
                  <a:schemeClr val="tx2"/>
                </a:solidFill>
                <a:latin typeface="Arial" panose="020B0604020202020204" pitchFamily="34" charset="0"/>
                <a:cs typeface="Arial" panose="020B0604020202020204" pitchFamily="34" charset="0"/>
              </a:rPr>
              <a:t>At</a:t>
            </a:r>
            <a:r>
              <a:rPr lang="en-GB" sz="1000" b="0" i="0" dirty="0">
                <a:solidFill>
                  <a:schemeClr val="tx2"/>
                </a:solidFill>
                <a:effectLst/>
                <a:latin typeface="Arial" panose="020B0604020202020204" pitchFamily="34" charset="0"/>
                <a:cs typeface="Arial" panose="020B0604020202020204" pitchFamily="34" charset="0"/>
              </a:rPr>
              <a:t> the bottom of the hole is </a:t>
            </a:r>
            <a:r>
              <a:rPr lang="en-GB" sz="1000" b="0" i="0" u="none" strike="noStrike" dirty="0">
                <a:solidFill>
                  <a:schemeClr val="tx2"/>
                </a:solidFill>
                <a:effectLst/>
                <a:latin typeface="Arial" panose="020B0604020202020204" pitchFamily="34" charset="0"/>
                <a:cs typeface="Arial" panose="020B0604020202020204" pitchFamily="34" charset="0"/>
              </a:rPr>
              <a:t>molten</a:t>
            </a:r>
            <a:r>
              <a:rPr lang="en-GB" sz="1000" b="0" i="0" dirty="0">
                <a:solidFill>
                  <a:schemeClr val="tx2"/>
                </a:solidFill>
                <a:effectLst/>
                <a:latin typeface="Arial" panose="020B0604020202020204" pitchFamily="34" charset="0"/>
                <a:cs typeface="Arial" panose="020B0604020202020204" pitchFamily="34" charset="0"/>
              </a:rPr>
              <a:t> rock which heats the water in the hole and sends the jets of steam toward the surface, shooting out of the ground. </a:t>
            </a:r>
            <a:endParaRPr lang="en-GB" sz="1000" dirty="0">
              <a:solidFill>
                <a:schemeClr val="tx2"/>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1D8B3F0-12C9-0F41-BCF8-862558D9D032}"/>
              </a:ext>
            </a:extLst>
          </p:cNvPr>
          <p:cNvSpPr txBox="1"/>
          <p:nvPr/>
        </p:nvSpPr>
        <p:spPr>
          <a:xfrm>
            <a:off x="406945" y="5040134"/>
            <a:ext cx="2968979" cy="1477328"/>
          </a:xfrm>
          <a:prstGeom prst="rect">
            <a:avLst/>
          </a:prstGeom>
          <a:solidFill>
            <a:schemeClr val="bg1">
              <a:alpha val="85000"/>
            </a:schemeClr>
          </a:solidFill>
          <a:ln w="19050">
            <a:solidFill>
              <a:schemeClr val="accent1"/>
            </a:solidFill>
          </a:ln>
        </p:spPr>
        <p:txBody>
          <a:bodyPr wrap="square" rtlCol="0">
            <a:spAutoFit/>
          </a:bodyPr>
          <a:lstStyle/>
          <a:p>
            <a:r>
              <a:rPr lang="en-GB" sz="1000" b="1" i="0" dirty="0">
                <a:solidFill>
                  <a:srgbClr val="202124"/>
                </a:solidFill>
                <a:effectLst/>
                <a:latin typeface="Arial" panose="020B0604020202020204" pitchFamily="34" charset="0"/>
                <a:cs typeface="Arial" panose="020B0604020202020204" pitchFamily="34" charset="0"/>
              </a:rPr>
              <a:t>How does geothermal energy work in Iceland?</a:t>
            </a:r>
          </a:p>
          <a:p>
            <a:r>
              <a:rPr lang="en-GB" sz="1000" b="0" i="0" dirty="0">
                <a:solidFill>
                  <a:schemeClr val="tx2"/>
                </a:solidFill>
                <a:effectLst/>
                <a:latin typeface="Arial" panose="020B0604020202020204" pitchFamily="34" charset="0"/>
                <a:cs typeface="Arial" panose="020B0604020202020204" pitchFamily="34" charset="0"/>
              </a:rPr>
              <a:t>Geothermal water is used to heat around 90% of Iceland's homes. Hot water from the springs is cooled and pumped straight into the taps of nearby homes, stopping the need for hot water heating. The steam  from the hot springs rotate turbines that activates a generator, which produces electricity.</a:t>
            </a:r>
            <a:endParaRPr lang="en-GB" sz="1000" dirty="0">
              <a:solidFill>
                <a:schemeClr val="tx2"/>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CB5A4F22-23E3-F64F-A941-BA212AA8A893}"/>
              </a:ext>
            </a:extLst>
          </p:cNvPr>
          <p:cNvSpPr txBox="1"/>
          <p:nvPr/>
        </p:nvSpPr>
        <p:spPr>
          <a:xfrm>
            <a:off x="4630069" y="3826423"/>
            <a:ext cx="2968979" cy="1015663"/>
          </a:xfrm>
          <a:prstGeom prst="rect">
            <a:avLst/>
          </a:prstGeom>
          <a:solidFill>
            <a:schemeClr val="bg1">
              <a:alpha val="85000"/>
            </a:schemeClr>
          </a:solidFill>
          <a:ln w="19050">
            <a:solidFill>
              <a:schemeClr val="accent1"/>
            </a:solidFill>
          </a:ln>
        </p:spPr>
        <p:txBody>
          <a:bodyPr wrap="square" rtlCol="0">
            <a:spAutoFit/>
          </a:bodyPr>
          <a:lstStyle/>
          <a:p>
            <a:r>
              <a:rPr lang="en-GB" sz="1000" b="1" dirty="0">
                <a:latin typeface="Arial" panose="020B0604020202020204" pitchFamily="34" charset="0"/>
                <a:cs typeface="Arial" panose="020B0604020202020204" pitchFamily="34" charset="0"/>
              </a:rPr>
              <a:t>Identify the possible negative impacts of tourism visiting the geothermal park.</a:t>
            </a:r>
          </a:p>
          <a:p>
            <a:r>
              <a:rPr lang="en-GB" sz="1000" dirty="0">
                <a:solidFill>
                  <a:schemeClr val="tx2"/>
                </a:solidFill>
                <a:latin typeface="Arial" panose="020B0604020202020204" pitchFamily="34" charset="0"/>
                <a:cs typeface="Arial" panose="020B0604020202020204" pitchFamily="34" charset="0"/>
              </a:rPr>
              <a:t>Footpath erosion</a:t>
            </a:r>
          </a:p>
          <a:p>
            <a:r>
              <a:rPr lang="en-GB" sz="1000" dirty="0">
                <a:solidFill>
                  <a:schemeClr val="tx2"/>
                </a:solidFill>
                <a:latin typeface="Arial" panose="020B0604020202020204" pitchFamily="34" charset="0"/>
                <a:cs typeface="Arial" panose="020B0604020202020204" pitchFamily="34" charset="0"/>
              </a:rPr>
              <a:t>Litter, air and noise pollution</a:t>
            </a:r>
          </a:p>
          <a:p>
            <a:r>
              <a:rPr lang="en-GB" sz="1000" dirty="0">
                <a:solidFill>
                  <a:schemeClr val="tx2"/>
                </a:solidFill>
                <a:latin typeface="Arial" panose="020B0604020202020204" pitchFamily="34" charset="0"/>
                <a:cs typeface="Arial" panose="020B0604020202020204" pitchFamily="34" charset="0"/>
              </a:rPr>
              <a:t>Conflict with locals</a:t>
            </a:r>
          </a:p>
          <a:p>
            <a:r>
              <a:rPr lang="en-GB" sz="1000" dirty="0">
                <a:solidFill>
                  <a:schemeClr val="tx2"/>
                </a:solidFill>
                <a:latin typeface="Arial" panose="020B0604020202020204" pitchFamily="34" charset="0"/>
                <a:cs typeface="Arial" panose="020B0604020202020204" pitchFamily="34" charset="0"/>
              </a:rPr>
              <a:t>Increase traffic and congestion</a:t>
            </a:r>
          </a:p>
        </p:txBody>
      </p:sp>
    </p:spTree>
    <p:extLst>
      <p:ext uri="{BB962C8B-B14F-4D97-AF65-F5344CB8AC3E}">
        <p14:creationId xmlns:p14="http://schemas.microsoft.com/office/powerpoint/2010/main" val="1655288268"/>
      </p:ext>
    </p:extLst>
  </p:cSld>
  <p:clrMapOvr>
    <a:masterClrMapping/>
  </p:clrMapOvr>
</p:sld>
</file>

<file path=ppt/theme/theme1.xml><?xml version="1.0" encoding="utf-8"?>
<a:theme xmlns:a="http://schemas.openxmlformats.org/drawingml/2006/main" name="Office Theme">
  <a:themeElements>
    <a:clrScheme name="Custom 12">
      <a:dk1>
        <a:srgbClr val="3B4441"/>
      </a:dk1>
      <a:lt1>
        <a:srgbClr val="FFFFFF"/>
      </a:lt1>
      <a:dk2>
        <a:srgbClr val="6D7C7B"/>
      </a:dk2>
      <a:lt2>
        <a:srgbClr val="CBD4D3"/>
      </a:lt2>
      <a:accent1>
        <a:srgbClr val="00A5D4"/>
      </a:accent1>
      <a:accent2>
        <a:srgbClr val="0281A8"/>
      </a:accent2>
      <a:accent3>
        <a:srgbClr val="7FD1E9"/>
      </a:accent3>
      <a:accent4>
        <a:srgbClr val="3B4441"/>
      </a:accent4>
      <a:accent5>
        <a:srgbClr val="6D7C7B"/>
      </a:accent5>
      <a:accent6>
        <a:srgbClr val="C9D2D1"/>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TotalTime>
  <Words>325</Words>
  <Application>Microsoft Macintosh PowerPoint</Application>
  <PresentationFormat>Widescreen</PresentationFormat>
  <Paragraphs>44</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Arial Nova Light</vt:lpstr>
      <vt:lpstr>Calibri</vt:lpstr>
      <vt:lpstr>Calibri Light</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Sutton</dc:creator>
  <cp:lastModifiedBy>David Sutton</cp:lastModifiedBy>
  <cp:revision>24</cp:revision>
  <dcterms:created xsi:type="dcterms:W3CDTF">2021-07-28T19:56:17Z</dcterms:created>
  <dcterms:modified xsi:type="dcterms:W3CDTF">2021-10-07T13:49:07Z</dcterms:modified>
</cp:coreProperties>
</file>